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8"/>
  </p:notesMasterIdLst>
  <p:sldIdLst>
    <p:sldId id="290" r:id="rId2"/>
    <p:sldId id="299" r:id="rId3"/>
    <p:sldId id="291" r:id="rId4"/>
    <p:sldId id="308" r:id="rId5"/>
    <p:sldId id="309" r:id="rId6"/>
    <p:sldId id="310" r:id="rId7"/>
    <p:sldId id="311" r:id="rId8"/>
    <p:sldId id="312" r:id="rId9"/>
    <p:sldId id="300" r:id="rId10"/>
    <p:sldId id="302" r:id="rId11"/>
    <p:sldId id="303" r:id="rId12"/>
    <p:sldId id="305" r:id="rId13"/>
    <p:sldId id="306" r:id="rId14"/>
    <p:sldId id="307" r:id="rId15"/>
    <p:sldId id="275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96F42-C182-47FE-839F-85C948B2F6F4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E49D0-5223-4533-A8BD-D85B89A2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https://roadmap.sh/aws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https://roadmap.sh/aws</a:t>
            </a:r>
          </a:p>
          <a:p>
            <a:pPr marL="228600" indent="-228600">
              <a:buAutoNum type="arabicPeriod"/>
            </a:pPr>
            <a:r>
              <a:rPr lang="en-US" dirty="0" smtClean="0"/>
              <a:t>https://aws.amazon.com/what-is-cloud-computing/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https://www.ibm.com/think/topics/cloud-computing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https://www.ibm.com/topics/cloud-computing</a:t>
            </a:r>
          </a:p>
          <a:p>
            <a:pPr marL="0" indent="0">
              <a:buNone/>
            </a:pPr>
            <a:r>
              <a:rPr lang="en-US" dirty="0" smtClean="0"/>
              <a:t>4. https://csrc.nist.gov/pubs/sp/800/145/final</a:t>
            </a:r>
          </a:p>
          <a:p>
            <a:r>
              <a:rPr lang="en-US" dirty="0" smtClean="0"/>
              <a:t>https://csrc.nist.gov/pubs/sp/800/145/final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80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https://kubernetes.io/docs/concepts/architecture/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7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https://www.juniper.net/assets/us/en/local/pdf/nxtwork/cloud-containers-and-microservices-with-contrail.pdf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4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https://mesutoezdil.medium.com/docker-containers-and-virtual-machines-explained-3f8a9bbf5a3b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1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https://aws.plainenglish.io/kubernetes-local-setup-using-minikube-and-kubectl-3-a46b7effe693</a:t>
            </a:r>
          </a:p>
          <a:p>
            <a:r>
              <a:rPr lang="en-US" dirty="0" smtClean="0"/>
              <a:t>https://www.signadot.com/blog/beginner-minikube-guide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7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https://www.paloaltonetworks.com/cyberpedia/what-is-kubernetes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3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https://www.paloaltonetworks.com/cyberpedia/what-is-kubernetes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8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https://www.paloaltonetworks.com/cyberpedia/what-is-kubernetes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0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https://www.paloaltonetworks.com/cyberpedia/what-is-kubernetes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https://taikun.cloud/introducing-kubernetes-architecture-from-zero-to-deployment/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https://kubernetes.io/docs/concepts/overview/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9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https://aws.plainenglish.io/minikube-installation-and-creating-first-pod-6e4daee24d5f</a:t>
            </a:r>
          </a:p>
          <a:p>
            <a:r>
              <a:rPr lang="en-US" dirty="0" smtClean="0"/>
              <a:t>https://minikube.sigs.k8s.io/docs/presentations/</a:t>
            </a:r>
          </a:p>
          <a:p>
            <a:r>
              <a:rPr lang="en-US" dirty="0" smtClean="0"/>
              <a:t>https://kubernetes.io/blog/2019/03/29/kube-proxy-subtleties-debugging-an-intermittent-connection-reset/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14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154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10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61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325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3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22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455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9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56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248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289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7E0D4-8527-4FEA-BD77-3D995E7E7FEC}" type="datetimeFigureOut">
              <a:rPr lang="en-ID" smtClean="0"/>
              <a:t>01/09/2025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152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ntic.net/dedicated-server-hosting/how-to-deploy-kubernetes-cluster-with-minikube-on-ubuntu-20-0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cherryservers.com/blog/install-kubernetes-ubuntu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11525" y="5781051"/>
            <a:ext cx="348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27402" y="5596385"/>
            <a:ext cx="2164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9668" y="5965717"/>
            <a:ext cx="488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  <a:r>
              <a:rPr lang="en-US" sz="1200" dirty="0" smtClean="0"/>
              <a:t>://github.com/amelcharolinesgn2/IoT_simulator-mqtt-NodeRed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2570754" y="3629722"/>
            <a:ext cx="9024615" cy="521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 err="1" smtClean="0"/>
              <a:t>Kubernetes_</a:t>
            </a:r>
            <a:r>
              <a:rPr lang="en-US" sz="4400" dirty="0" err="1" smtClean="0">
                <a:solidFill>
                  <a:schemeClr val="bg1">
                    <a:lumMod val="85000"/>
                  </a:schemeClr>
                </a:solidFill>
              </a:rPr>
              <a:t>Minikube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smtClean="0"/>
              <a:t>Provider and Open Tofu</a:t>
            </a:r>
            <a:endParaRPr lang="en-US" sz="4400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44135" y="6042557"/>
            <a:ext cx="2012203" cy="6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</a:t>
            </a:r>
            <a:r>
              <a:rPr lang="en-US" sz="2400" dirty="0" err="1">
                <a:solidFill>
                  <a:srgbClr val="00B0F0"/>
                </a:solidFill>
              </a:rPr>
              <a:t>of</a:t>
            </a:r>
            <a:r>
              <a:rPr lang="en-US" sz="2400" dirty="0" err="1">
                <a:solidFill>
                  <a:srgbClr val="0070C0"/>
                </a:solidFill>
              </a:rPr>
              <a:t>U</a:t>
            </a:r>
            <a:r>
              <a:rPr lang="en-US" sz="2400" dirty="0" err="1">
                <a:solidFill>
                  <a:srgbClr val="FF0000"/>
                </a:solidFill>
              </a:rPr>
              <a:t>-I</a:t>
            </a:r>
            <a:r>
              <a:rPr lang="en-US" sz="2400" dirty="0" err="1">
                <a:solidFill>
                  <a:schemeClr val="accent1"/>
                </a:solidFill>
              </a:rPr>
              <a:t>a</a:t>
            </a:r>
            <a:r>
              <a:rPr lang="en-US" sz="2400" dirty="0" err="1">
                <a:solidFill>
                  <a:srgbClr val="1A9626"/>
                </a:solidFill>
              </a:rPr>
              <a:t>C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8203920" y="6150383"/>
            <a:ext cx="3988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442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67FF-714D-6C3A-28D1-E1F57C64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FDA7-7CD7-78EB-BCA4-45BAA78E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82255"/>
            <a:ext cx="10515600" cy="1136946"/>
          </a:xfrm>
        </p:spPr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:</a:t>
            </a:r>
            <a:endParaRPr lang="en-ID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A9A4B87-207D-6EC6-EF9C-0639A9758A57}"/>
              </a:ext>
            </a:extLst>
          </p:cNvPr>
          <p:cNvSpPr txBox="1">
            <a:spLocks/>
          </p:cNvSpPr>
          <p:nvPr/>
        </p:nvSpPr>
        <p:spPr>
          <a:xfrm>
            <a:off x="280405" y="974680"/>
            <a:ext cx="5336171" cy="49059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70C0"/>
                </a:solidFill>
              </a:rPr>
              <a:t>Control </a:t>
            </a:r>
            <a:r>
              <a:rPr lang="en-US" b="1" dirty="0" smtClean="0">
                <a:solidFill>
                  <a:srgbClr val="0070C0"/>
                </a:solidFill>
              </a:rPr>
              <a:t>Plane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 smtClean="0"/>
              <a:t>kube-apiserver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The </a:t>
            </a:r>
            <a:r>
              <a:rPr lang="en-US" dirty="0"/>
              <a:t>API server is the front end of the control </a:t>
            </a:r>
            <a:r>
              <a:rPr lang="en-US" dirty="0" smtClean="0"/>
              <a:t>	plane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/>
              <a:t>kube</a:t>
            </a:r>
            <a:r>
              <a:rPr lang="en-US" b="1" dirty="0"/>
              <a:t>-scheduler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This </a:t>
            </a:r>
            <a:r>
              <a:rPr lang="en-US" dirty="0"/>
              <a:t>component checks for the health of the </a:t>
            </a:r>
            <a:r>
              <a:rPr lang="en-US" dirty="0" smtClean="0"/>
              <a:t>	cluster </a:t>
            </a:r>
            <a:r>
              <a:rPr lang="en-US" dirty="0"/>
              <a:t>and identifies the resource needs of the </a:t>
            </a:r>
            <a:r>
              <a:rPr lang="en-US" dirty="0" smtClean="0"/>
              <a:t>	system</a:t>
            </a:r>
            <a:r>
              <a:rPr lang="en-US" dirty="0"/>
              <a:t>. The scheduler assigns new containers to </a:t>
            </a:r>
            <a:r>
              <a:rPr lang="en-US" dirty="0" smtClean="0"/>
              <a:t>	the nodes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/>
              <a:t>kube</a:t>
            </a:r>
            <a:r>
              <a:rPr lang="en-US" b="1" dirty="0"/>
              <a:t>-controller-manager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A </a:t>
            </a:r>
            <a:r>
              <a:rPr lang="en-US" dirty="0"/>
              <a:t>controller manager is the one that coordinates </a:t>
            </a:r>
            <a:r>
              <a:rPr lang="en-US" dirty="0" smtClean="0"/>
              <a:t>	between </a:t>
            </a:r>
            <a:r>
              <a:rPr lang="en-US" dirty="0"/>
              <a:t>all other components of the </a:t>
            </a:r>
            <a:r>
              <a:rPr lang="en-US" dirty="0" smtClean="0"/>
              <a:t>	control 	plane.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/>
              <a:t>etcd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 err="1" smtClean="0"/>
              <a:t>etcd</a:t>
            </a:r>
            <a:r>
              <a:rPr lang="en-US" dirty="0" smtClean="0"/>
              <a:t> </a:t>
            </a:r>
            <a:r>
              <a:rPr lang="en-US" dirty="0"/>
              <a:t>is a key-value store database that is </a:t>
            </a:r>
            <a:r>
              <a:rPr lang="en-US" dirty="0" smtClean="0"/>
              <a:t>	responsible </a:t>
            </a:r>
            <a:r>
              <a:rPr lang="en-US" dirty="0"/>
              <a:t>for storing the configuration data and </a:t>
            </a:r>
            <a:r>
              <a:rPr lang="en-US" dirty="0" smtClean="0"/>
              <a:t>	information </a:t>
            </a:r>
            <a:r>
              <a:rPr lang="en-US" dirty="0"/>
              <a:t>about the state of the cluster. 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id-ID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A9A4B87-207D-6EC6-EF9C-0639A9758A57}"/>
              </a:ext>
            </a:extLst>
          </p:cNvPr>
          <p:cNvSpPr txBox="1">
            <a:spLocks/>
          </p:cNvSpPr>
          <p:nvPr/>
        </p:nvSpPr>
        <p:spPr>
          <a:xfrm>
            <a:off x="6071605" y="974680"/>
            <a:ext cx="5336171" cy="49059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Compute machines/Worker node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smtClean="0"/>
              <a:t>Pods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Kubernetes is managing containers, it is actually </a:t>
            </a:r>
            <a:r>
              <a:rPr lang="en-US" dirty="0" smtClean="0"/>
              <a:t>	managing </a:t>
            </a:r>
            <a:r>
              <a:rPr lang="en-US" dirty="0"/>
              <a:t>pods which is the name for a bunch of </a:t>
            </a:r>
            <a:r>
              <a:rPr lang="en-US" dirty="0" smtClean="0"/>
              <a:t>	containers.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Container runtime engine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/>
              <a:t>The containers in each node is run by a container </a:t>
            </a:r>
            <a:r>
              <a:rPr lang="en-US" dirty="0" smtClean="0"/>
              <a:t>	runtime </a:t>
            </a:r>
            <a:r>
              <a:rPr lang="en-US" dirty="0"/>
              <a:t>engine in the respective </a:t>
            </a:r>
            <a:r>
              <a:rPr lang="en-US" dirty="0" smtClean="0"/>
              <a:t>node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 smtClean="0"/>
              <a:t>kubelet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the component that communicates with the </a:t>
            </a:r>
            <a:r>
              <a:rPr lang="en-US" dirty="0" smtClean="0"/>
              <a:t>	control </a:t>
            </a:r>
            <a:r>
              <a:rPr lang="en-US" dirty="0"/>
              <a:t>plane and executes the instructions in the </a:t>
            </a:r>
            <a:r>
              <a:rPr lang="en-US" dirty="0" smtClean="0"/>
              <a:t>	worker </a:t>
            </a:r>
            <a:r>
              <a:rPr lang="en-US" dirty="0"/>
              <a:t>node.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/>
              <a:t>kube</a:t>
            </a:r>
            <a:r>
              <a:rPr lang="en-US" b="1" dirty="0"/>
              <a:t>-proxy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/>
              <a:t>This component provides networking services to </a:t>
            </a:r>
            <a:r>
              <a:rPr lang="en-US" dirty="0" smtClean="0"/>
              <a:t>	the </a:t>
            </a:r>
            <a:r>
              <a:rPr lang="en-US" dirty="0"/>
              <a:t>node.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76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38" y="1313732"/>
            <a:ext cx="5323974" cy="36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Minikube</a:t>
            </a:r>
            <a:r>
              <a:rPr lang="en-US" b="1" dirty="0"/>
              <a:t> Installation and Creating First Pod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422" y="1027906"/>
            <a:ext cx="514951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Minikube</a:t>
            </a:r>
            <a:r>
              <a:rPr lang="en-US" dirty="0"/>
              <a:t> is compatible with different virtualization technologies such as </a:t>
            </a:r>
            <a:r>
              <a:rPr lang="en-US" dirty="0" err="1"/>
              <a:t>VirtualBox</a:t>
            </a:r>
            <a:r>
              <a:rPr lang="en-US" dirty="0"/>
              <a:t>, Hyper-V, and KVM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r>
              <a:rPr lang="en-US" b="1" dirty="0"/>
              <a:t>What are the Features of </a:t>
            </a:r>
            <a:r>
              <a:rPr lang="en-US" b="1" dirty="0" err="1"/>
              <a:t>Minikube</a:t>
            </a:r>
            <a:r>
              <a:rPr lang="en-US" b="1" dirty="0"/>
              <a:t>?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Supports </a:t>
            </a:r>
            <a:r>
              <a:rPr lang="en-US" dirty="0"/>
              <a:t>the latest Kubernetes release (+6 previous minor versions).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Cross-platform </a:t>
            </a:r>
            <a:r>
              <a:rPr lang="en-US" dirty="0"/>
              <a:t>(Linux, </a:t>
            </a:r>
            <a:r>
              <a:rPr lang="en-US" dirty="0" err="1"/>
              <a:t>macOS</a:t>
            </a:r>
            <a:r>
              <a:rPr lang="en-US" dirty="0"/>
              <a:t>, Windows).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Deploy </a:t>
            </a:r>
            <a:r>
              <a:rPr lang="en-US" dirty="0"/>
              <a:t>as a VM, a container, or on bare-metal.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Multiple </a:t>
            </a:r>
            <a:r>
              <a:rPr lang="en-US" dirty="0"/>
              <a:t>container runtimes (CRI-O, </a:t>
            </a:r>
            <a:r>
              <a:rPr lang="en-US" dirty="0" err="1"/>
              <a:t>containerd</a:t>
            </a:r>
            <a:r>
              <a:rPr lang="en-US" dirty="0"/>
              <a:t>, </a:t>
            </a:r>
            <a:r>
              <a:rPr lang="en-US" dirty="0" err="1"/>
              <a:t>docker</a:t>
            </a:r>
            <a:r>
              <a:rPr lang="en-US" dirty="0"/>
              <a:t>).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Direct </a:t>
            </a:r>
            <a:r>
              <a:rPr lang="en-US" dirty="0"/>
              <a:t>API endpoint for blazing fast image load and build.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Advanced </a:t>
            </a:r>
            <a:r>
              <a:rPr lang="en-US" dirty="0"/>
              <a:t>features such as </a:t>
            </a:r>
            <a:r>
              <a:rPr lang="en-US" dirty="0" err="1"/>
              <a:t>LoadBalancer</a:t>
            </a:r>
            <a:r>
              <a:rPr lang="en-US" dirty="0"/>
              <a:t>, </a:t>
            </a:r>
            <a:r>
              <a:rPr lang="en-US" dirty="0" err="1"/>
              <a:t>filesystem</a:t>
            </a:r>
            <a:r>
              <a:rPr lang="en-US" dirty="0"/>
              <a:t> mounts, </a:t>
            </a:r>
            <a:r>
              <a:rPr lang="en-US" dirty="0" err="1"/>
              <a:t>FeatureGates</a:t>
            </a:r>
            <a:r>
              <a:rPr lang="en-US" dirty="0"/>
              <a:t>, and network policy.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err="1" smtClean="0"/>
              <a:t>Addons</a:t>
            </a:r>
            <a:r>
              <a:rPr lang="en-US" dirty="0" smtClean="0"/>
              <a:t> </a:t>
            </a:r>
            <a:r>
              <a:rPr lang="en-US" dirty="0"/>
              <a:t>for easily installed Kubernetes applications.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US" dirty="0" smtClean="0"/>
              <a:t>Supports </a:t>
            </a:r>
            <a:r>
              <a:rPr lang="en-US" dirty="0"/>
              <a:t>common CI environments.</a:t>
            </a:r>
          </a:p>
          <a:p>
            <a:pPr algn="just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9116" y="18545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Launch EC2 </a:t>
            </a:r>
            <a:r>
              <a:rPr lang="en-US" dirty="0"/>
              <a:t>instance with “Ubuntu” Instance type as “t3.medium”.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8" y="2664745"/>
            <a:ext cx="4215063" cy="2037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03494" y="4801646"/>
            <a:ext cx="5450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https://www.atlantic.net/dedicated-server-hosting/how-to-deploy-kubernetes-cluster-with-minikube-on-ubuntu-20-04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https://minikube.sigs.k8s.io/docs/tutorials/kubernetes_101/module2/</a:t>
            </a:r>
          </a:p>
        </p:txBody>
      </p:sp>
    </p:spTree>
    <p:extLst>
      <p:ext uri="{BB962C8B-B14F-4D97-AF65-F5344CB8AC3E}">
        <p14:creationId xmlns:p14="http://schemas.microsoft.com/office/powerpoint/2010/main" val="230512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916" y="365124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Cluster </a:t>
            </a:r>
            <a:r>
              <a:rPr lang="en-US" b="1" dirty="0" smtClean="0"/>
              <a:t>Architecture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2" y="1347535"/>
            <a:ext cx="10770269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F67FF-714D-6C3A-28D1-E1F57C64F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FDA7-7CD7-78EB-BCA4-45BAA78EB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82255"/>
            <a:ext cx="10515600" cy="1136946"/>
          </a:xfrm>
        </p:spPr>
        <p:txBody>
          <a:bodyPr/>
          <a:lstStyle/>
          <a:p>
            <a:r>
              <a:rPr lang="en-US" dirty="0" smtClean="0"/>
              <a:t>Kubernetes.io :</a:t>
            </a:r>
            <a:endParaRPr lang="en-ID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CA9A4B87-207D-6EC6-EF9C-0639A9758A57}"/>
              </a:ext>
            </a:extLst>
          </p:cNvPr>
          <p:cNvSpPr txBox="1">
            <a:spLocks/>
          </p:cNvSpPr>
          <p:nvPr/>
        </p:nvSpPr>
        <p:spPr>
          <a:xfrm>
            <a:off x="280405" y="974680"/>
            <a:ext cx="5336171" cy="49059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rgbClr val="0070C0"/>
                </a:solidFill>
              </a:rPr>
              <a:t>Control </a:t>
            </a:r>
            <a:r>
              <a:rPr lang="en-US" sz="1400" b="1" dirty="0" smtClean="0">
                <a:solidFill>
                  <a:srgbClr val="0070C0"/>
                </a:solidFill>
              </a:rPr>
              <a:t>Plane Component</a:t>
            </a:r>
          </a:p>
          <a:p>
            <a:pPr marL="0" indent="0" algn="just">
              <a:buNone/>
            </a:pPr>
            <a:r>
              <a:rPr lang="en-US" sz="1400" b="1" dirty="0">
                <a:solidFill>
                  <a:srgbClr val="0070C0"/>
                </a:solidFill>
              </a:rPr>
              <a:t>	</a:t>
            </a:r>
            <a:r>
              <a:rPr lang="en-US" sz="1400" b="1" dirty="0" smtClean="0">
                <a:solidFill>
                  <a:srgbClr val="0070C0"/>
                </a:solidFill>
              </a:rPr>
              <a:t>Control </a:t>
            </a:r>
            <a:r>
              <a:rPr lang="en-US" sz="1400" b="1" dirty="0">
                <a:solidFill>
                  <a:srgbClr val="0070C0"/>
                </a:solidFill>
              </a:rPr>
              <a:t>plane's components make global </a:t>
            </a:r>
            <a:r>
              <a:rPr lang="en-US" sz="1400" b="1" dirty="0" smtClean="0">
                <a:solidFill>
                  <a:srgbClr val="0070C0"/>
                </a:solidFill>
              </a:rPr>
              <a:t>	decisions </a:t>
            </a:r>
            <a:r>
              <a:rPr lang="en-US" sz="1400" b="1" dirty="0">
                <a:solidFill>
                  <a:srgbClr val="0070C0"/>
                </a:solidFill>
              </a:rPr>
              <a:t>about the cluster (for example, </a:t>
            </a:r>
            <a:r>
              <a:rPr lang="en-US" sz="1400" b="1" dirty="0" smtClean="0">
                <a:solidFill>
                  <a:srgbClr val="0070C0"/>
                </a:solidFill>
              </a:rPr>
              <a:t>	scheduling</a:t>
            </a:r>
            <a:r>
              <a:rPr lang="en-US" sz="1400" b="1" dirty="0">
                <a:solidFill>
                  <a:srgbClr val="0070C0"/>
                </a:solidFill>
              </a:rPr>
              <a:t>), as well as detecting and responding </a:t>
            </a:r>
            <a:r>
              <a:rPr lang="en-US" sz="1400" b="1" dirty="0" smtClean="0">
                <a:solidFill>
                  <a:srgbClr val="0070C0"/>
                </a:solidFill>
              </a:rPr>
              <a:t>	to </a:t>
            </a:r>
            <a:r>
              <a:rPr lang="en-US" sz="1400" b="1" dirty="0">
                <a:solidFill>
                  <a:srgbClr val="0070C0"/>
                </a:solidFill>
              </a:rPr>
              <a:t>cluster events (for example, starting up a new </a:t>
            </a:r>
            <a:r>
              <a:rPr lang="en-US" sz="1400" b="1" dirty="0" smtClean="0">
                <a:solidFill>
                  <a:srgbClr val="0070C0"/>
                </a:solidFill>
              </a:rPr>
              <a:t>	pod </a:t>
            </a:r>
            <a:r>
              <a:rPr lang="en-US" sz="1400" b="1" dirty="0">
                <a:solidFill>
                  <a:srgbClr val="0070C0"/>
                </a:solidFill>
              </a:rPr>
              <a:t>when a Deployment's replicas field is </a:t>
            </a:r>
            <a:r>
              <a:rPr lang="en-US" sz="1400" b="1" dirty="0" smtClean="0">
                <a:solidFill>
                  <a:srgbClr val="0070C0"/>
                </a:solidFill>
              </a:rPr>
              <a:t>	unsatisfied</a:t>
            </a:r>
            <a:r>
              <a:rPr lang="en-US" sz="1400" b="1" dirty="0">
                <a:solidFill>
                  <a:srgbClr val="0070C0"/>
                </a:solidFill>
              </a:rPr>
              <a:t>).</a:t>
            </a:r>
            <a:endParaRPr lang="en-US" sz="1400" b="1" dirty="0" smtClean="0">
              <a:solidFill>
                <a:srgbClr val="0070C0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 smtClean="0"/>
              <a:t>kube-apiserver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 smtClean="0"/>
              <a:t>	The </a:t>
            </a:r>
            <a:r>
              <a:rPr lang="en-US" sz="1400" dirty="0"/>
              <a:t>API server is the front end of the control </a:t>
            </a:r>
            <a:r>
              <a:rPr lang="en-US" sz="1400" dirty="0" smtClean="0"/>
              <a:t>	plane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/>
              <a:t>kube</a:t>
            </a:r>
            <a:r>
              <a:rPr lang="en-US" sz="1400" b="1" dirty="0"/>
              <a:t>-scheduler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 smtClean="0"/>
              <a:t>	This </a:t>
            </a:r>
            <a:r>
              <a:rPr lang="en-US" sz="1400" dirty="0"/>
              <a:t>component checks for the health of the </a:t>
            </a:r>
            <a:r>
              <a:rPr lang="en-US" sz="1400" dirty="0" smtClean="0"/>
              <a:t>	cluster </a:t>
            </a:r>
            <a:r>
              <a:rPr lang="en-US" sz="1400" dirty="0"/>
              <a:t>and </a:t>
            </a:r>
            <a:r>
              <a:rPr lang="en-US" sz="1400" dirty="0" smtClean="0"/>
              <a:t>	identifies </a:t>
            </a:r>
            <a:r>
              <a:rPr lang="en-US" sz="1400" dirty="0"/>
              <a:t>the resource needs of the </a:t>
            </a:r>
            <a:r>
              <a:rPr lang="en-US" sz="1400" dirty="0" smtClean="0"/>
              <a:t>	system</a:t>
            </a:r>
            <a:r>
              <a:rPr lang="en-US" sz="1400" dirty="0"/>
              <a:t>. The scheduler </a:t>
            </a:r>
            <a:r>
              <a:rPr lang="en-US" sz="1400" dirty="0" smtClean="0"/>
              <a:t>	assigns </a:t>
            </a:r>
            <a:r>
              <a:rPr lang="en-US" sz="1400" dirty="0"/>
              <a:t>new containers to </a:t>
            </a:r>
            <a:r>
              <a:rPr lang="en-US" sz="1400" dirty="0" smtClean="0"/>
              <a:t>	the nodes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/>
              <a:t>kube</a:t>
            </a:r>
            <a:r>
              <a:rPr lang="en-US" sz="1400" b="1" dirty="0"/>
              <a:t>-controller-manager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 smtClean="0"/>
              <a:t>	A </a:t>
            </a:r>
            <a:r>
              <a:rPr lang="en-US" sz="1400" dirty="0"/>
              <a:t>controller manager is the one that coordinates </a:t>
            </a:r>
            <a:r>
              <a:rPr lang="en-US" sz="1400" dirty="0" smtClean="0"/>
              <a:t>	between </a:t>
            </a:r>
            <a:r>
              <a:rPr lang="en-US" sz="1400" dirty="0"/>
              <a:t>all </a:t>
            </a:r>
            <a:r>
              <a:rPr lang="en-US" sz="1400" dirty="0" smtClean="0"/>
              <a:t>	other </a:t>
            </a:r>
            <a:r>
              <a:rPr lang="en-US" sz="1400" dirty="0"/>
              <a:t>components of the </a:t>
            </a:r>
            <a:r>
              <a:rPr lang="en-US" sz="1400" dirty="0" smtClean="0"/>
              <a:t>	control 	plane.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1400" b="1" dirty="0" err="1"/>
              <a:t>etcd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 smtClean="0"/>
              <a:t>	</a:t>
            </a:r>
            <a:r>
              <a:rPr lang="en-US" sz="1400" dirty="0" err="1" smtClean="0"/>
              <a:t>etcd</a:t>
            </a:r>
            <a:r>
              <a:rPr lang="en-US" sz="1400" dirty="0" smtClean="0"/>
              <a:t> </a:t>
            </a:r>
            <a:r>
              <a:rPr lang="en-US" sz="1400" dirty="0"/>
              <a:t>is a key-value store database that is </a:t>
            </a:r>
            <a:r>
              <a:rPr lang="en-US" sz="1400" dirty="0" smtClean="0"/>
              <a:t>	responsible </a:t>
            </a:r>
            <a:r>
              <a:rPr lang="en-US" sz="1400" dirty="0"/>
              <a:t>for </a:t>
            </a:r>
            <a:r>
              <a:rPr lang="en-US" sz="1400" dirty="0" smtClean="0"/>
              <a:t>	storing </a:t>
            </a:r>
            <a:r>
              <a:rPr lang="en-US" sz="1400" dirty="0"/>
              <a:t>the configuration data and </a:t>
            </a:r>
            <a:r>
              <a:rPr lang="en-US" sz="1400" dirty="0" smtClean="0"/>
              <a:t>	information </a:t>
            </a:r>
            <a:r>
              <a:rPr lang="en-US" sz="1400" dirty="0"/>
              <a:t>about the </a:t>
            </a:r>
            <a:r>
              <a:rPr lang="en-US" sz="1400" dirty="0" smtClean="0"/>
              <a:t>	state </a:t>
            </a:r>
            <a:r>
              <a:rPr lang="en-US" sz="1400" dirty="0"/>
              <a:t>of the cluster. 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id-ID" sz="14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A9A4B87-207D-6EC6-EF9C-0639A9758A57}"/>
              </a:ext>
            </a:extLst>
          </p:cNvPr>
          <p:cNvSpPr txBox="1">
            <a:spLocks/>
          </p:cNvSpPr>
          <p:nvPr/>
        </p:nvSpPr>
        <p:spPr>
          <a:xfrm>
            <a:off x="6087647" y="110451"/>
            <a:ext cx="5336171" cy="490598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Node </a:t>
            </a:r>
            <a:r>
              <a:rPr lang="en-US" b="1" dirty="0" smtClean="0">
                <a:solidFill>
                  <a:srgbClr val="0070C0"/>
                </a:solidFill>
              </a:rPr>
              <a:t>components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err="1"/>
              <a:t>kubelet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the component that communicates with the 	control plane and executes the instructions in the 	worker node.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/>
              <a:t>kube</a:t>
            </a:r>
            <a:r>
              <a:rPr lang="en-US" b="1" dirty="0"/>
              <a:t>-proxy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This component provides networking services to 	the </a:t>
            </a:r>
            <a:r>
              <a:rPr lang="en-US" dirty="0" smtClean="0"/>
              <a:t>node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Container runtime</a:t>
            </a:r>
          </a:p>
          <a:p>
            <a:pPr marL="0" indent="0">
              <a:buNone/>
            </a:pPr>
            <a:r>
              <a:rPr lang="en-US" dirty="0" smtClean="0"/>
              <a:t>	A </a:t>
            </a:r>
            <a:r>
              <a:rPr lang="en-US" dirty="0"/>
              <a:t>fundamental component that </a:t>
            </a:r>
            <a:r>
              <a:rPr lang="en-US" dirty="0" smtClean="0"/>
              <a:t>empowers 	</a:t>
            </a:r>
            <a:r>
              <a:rPr lang="en-US" dirty="0" err="1" smtClean="0"/>
              <a:t>kubernetes</a:t>
            </a:r>
            <a:r>
              <a:rPr lang="en-US" dirty="0" smtClean="0"/>
              <a:t> </a:t>
            </a:r>
            <a:r>
              <a:rPr lang="en-US" dirty="0"/>
              <a:t>to run containers effectively. 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b="1" dirty="0" smtClean="0"/>
              <a:t>Pods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Kubernetes is managing containers, it is actually </a:t>
            </a:r>
            <a:r>
              <a:rPr lang="en-US" dirty="0" smtClean="0"/>
              <a:t>	managing </a:t>
            </a:r>
            <a:r>
              <a:rPr lang="en-US" dirty="0"/>
              <a:t>pods which is the name for a bunch of </a:t>
            </a:r>
            <a:r>
              <a:rPr lang="en-US" dirty="0" smtClean="0"/>
              <a:t>	containers.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Container runtime engine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/>
              <a:t>The containers in each node is run by a container </a:t>
            </a:r>
            <a:r>
              <a:rPr lang="en-US" dirty="0" smtClean="0"/>
              <a:t>	runtime </a:t>
            </a:r>
            <a:r>
              <a:rPr lang="en-US" dirty="0"/>
              <a:t>engine in the respective </a:t>
            </a:r>
            <a:r>
              <a:rPr lang="en-US" dirty="0" smtClean="0"/>
              <a:t>node</a:t>
            </a:r>
          </a:p>
          <a:p>
            <a:pPr marL="0" indent="0">
              <a:buNone/>
            </a:pP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6294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5EE8-0854-B986-5B8C-C7B23B8C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5351585"/>
          </a:xfrm>
        </p:spPr>
        <p:txBody>
          <a:bodyPr anchor="ctr"/>
          <a:lstStyle/>
          <a:p>
            <a:r>
              <a:rPr lang="en-US" dirty="0"/>
              <a:t>Thank You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540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3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769" y="822251"/>
            <a:ext cx="8000999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www.cherryservers.com/blog/install-kubernetes-ubuntu</a:t>
            </a:r>
            <a:endParaRPr lang="en-US" sz="2000" dirty="0" smtClean="0"/>
          </a:p>
          <a:p>
            <a:r>
              <a:rPr lang="en-US" sz="2000" dirty="0"/>
              <a:t>https://fernandocejas.com/blog/engineering/2023-01-06-over-engineered-home-lab-docker-kubernetes/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11" y="1520547"/>
            <a:ext cx="1283369" cy="779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380" y="1520547"/>
            <a:ext cx="1403683" cy="7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: Docker vs VM</a:t>
            </a:r>
            <a:endParaRPr lang="en-US" dirty="0"/>
          </a:p>
        </p:txBody>
      </p:sp>
      <p:pic>
        <p:nvPicPr>
          <p:cNvPr id="5122" name="Picture 2" descr="Docker Containers and Virtual Machines Explained | by Mesut Oezdil ...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7" y="2043989"/>
            <a:ext cx="58702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v2/resize:fit:700/1*MSLYXLZSWAtfDZn8rhByw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40105"/>
            <a:ext cx="4052578" cy="21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miro.medium.com/v2/resize:fit:700/1*BRy4b6Ms9jv_C6v-M2uO9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18" y="3138984"/>
            <a:ext cx="3792787" cy="25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5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014" y="1690688"/>
            <a:ext cx="574197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00" y="1546168"/>
            <a:ext cx="9253700" cy="4738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333284"/>
            <a:ext cx="9753600" cy="53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8068" y="1825625"/>
            <a:ext cx="81758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466" y="1825625"/>
            <a:ext cx="88850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8358" y="1825625"/>
            <a:ext cx="81152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1517" y="1825625"/>
            <a:ext cx="78089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52" y="1889793"/>
            <a:ext cx="63011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41" y="2159107"/>
            <a:ext cx="5979193" cy="33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0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 a Kubernetes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4217" b="15870"/>
          <a:stretch/>
        </p:blipFill>
        <p:spPr>
          <a:xfrm>
            <a:off x="2562061" y="1582615"/>
            <a:ext cx="5801784" cy="3042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07" y="1312817"/>
            <a:ext cx="7170821" cy="46067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42717" y="6189335"/>
            <a:ext cx="579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infrastructure : Control plane or a Master node</a:t>
            </a:r>
          </a:p>
        </p:txBody>
      </p:sp>
    </p:spTree>
    <p:extLst>
      <p:ext uri="{BB962C8B-B14F-4D97-AF65-F5344CB8AC3E}">
        <p14:creationId xmlns:p14="http://schemas.microsoft.com/office/powerpoint/2010/main" val="30021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3436</TotalTime>
  <Words>291</Words>
  <Application>Microsoft Office PowerPoint</Application>
  <PresentationFormat>Widescreen</PresentationFormat>
  <Paragraphs>124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Wingdings 3</vt:lpstr>
      <vt:lpstr>Office Theme</vt:lpstr>
      <vt:lpstr>PowerPoint Presentation</vt:lpstr>
      <vt:lpstr>Review : Docker vs VM</vt:lpstr>
      <vt:lpstr>Kubernetes</vt:lpstr>
      <vt:lpstr>Kubernetes Architecture </vt:lpstr>
      <vt:lpstr>PowerPoint Presentation</vt:lpstr>
      <vt:lpstr>PowerPoint Presentation</vt:lpstr>
      <vt:lpstr>PowerPoint Presentation</vt:lpstr>
      <vt:lpstr>PowerPoint Presentation</vt:lpstr>
      <vt:lpstr>Components in a Kubernetes Architecture</vt:lpstr>
      <vt:lpstr>Kubernetes :</vt:lpstr>
      <vt:lpstr>PowerPoint Presentation</vt:lpstr>
      <vt:lpstr>Minikube Installation and Creating First Pod </vt:lpstr>
      <vt:lpstr>Cluster Architecture </vt:lpstr>
      <vt:lpstr>Kubernetes.io :</vt:lpstr>
      <vt:lpstr>Thank You</vt:lpstr>
      <vt:lpstr>Ref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Minikube OpenTofu</dc:title>
  <dc:creator>pds</dc:creator>
  <cp:lastModifiedBy>Gde</cp:lastModifiedBy>
  <cp:revision>201</cp:revision>
  <dcterms:created xsi:type="dcterms:W3CDTF">2024-10-22T01:59:15Z</dcterms:created>
  <dcterms:modified xsi:type="dcterms:W3CDTF">2025-09-01T08:43:36Z</dcterms:modified>
</cp:coreProperties>
</file>